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623E1-DA74-4396-816E-1159DFE41884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6564C-CD6F-4953-B6FA-6C090E38E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7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conditions/diseases: asthma, </a:t>
            </a:r>
            <a:r>
              <a:rPr lang="en-US" dirty="0" err="1"/>
              <a:t>copd</a:t>
            </a:r>
            <a:r>
              <a:rPr lang="en-US" dirty="0"/>
              <a:t>, pneumonia, bronchitis, pulmonary embolism, pulmonary fibrosis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7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Treatment? </a:t>
            </a:r>
            <a:r>
              <a:rPr lang="en-US" dirty="0" err="1"/>
              <a:t>Nebulise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4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we wont go into detail on bronchitis, pneumonia or pe – just nice to know what these conditions are if a </a:t>
            </a:r>
            <a:r>
              <a:rPr lang="en-US" dirty="0" err="1"/>
              <a:t>pt</a:t>
            </a:r>
            <a:r>
              <a:rPr lang="en-US" dirty="0"/>
              <a:t> mentions they suffer with them. </a:t>
            </a:r>
          </a:p>
          <a:p>
            <a:r>
              <a:rPr lang="en-US" dirty="0"/>
              <a:t>Bronchitis – inflammation of the bronchial tubes causing thick mucus build up</a:t>
            </a:r>
          </a:p>
          <a:p>
            <a:r>
              <a:rPr lang="en-US" dirty="0"/>
              <a:t>PE – blood clot in the lung – signs include dib, chest pain, coughing blood, swelling in legs – something to be aware of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6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Asthma is an inflammation of the bronchi causing them to narrow – the muscles around the bronchi become irritated and contract – producing excess sputum and mucus blocking airways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6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5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brown inhaler is used daily, to prevent symptoms by reducing airway inflammation – contains a steroid. The blue inhaler is used to relieve symptoms quickly, when symptoms are worsening or </a:t>
            </a:r>
            <a:r>
              <a:rPr lang="en-US" dirty="0" err="1"/>
              <a:t>pt</a:t>
            </a:r>
            <a:r>
              <a:rPr lang="en-US" dirty="0"/>
              <a:t> may be experiencing an asthma attack – it relaxes the muscles – contains salbutamol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1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these can be normal signs of asthma, however if they feel worse then usual for the </a:t>
            </a:r>
            <a:r>
              <a:rPr lang="en-US" dirty="0" err="1"/>
              <a:t>pt</a:t>
            </a:r>
            <a:r>
              <a:rPr lang="en-US" dirty="0"/>
              <a:t> and/or not being relieved by own inhalers then this could be a sign of an asthma attack. Usually the </a:t>
            </a:r>
            <a:r>
              <a:rPr lang="en-US" dirty="0" err="1"/>
              <a:t>pt</a:t>
            </a:r>
            <a:r>
              <a:rPr lang="en-US" dirty="0"/>
              <a:t> knows what is normal for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4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the </a:t>
            </a:r>
            <a:r>
              <a:rPr lang="en-US" dirty="0" err="1"/>
              <a:t>pt</a:t>
            </a:r>
            <a:r>
              <a:rPr lang="en-US" dirty="0"/>
              <a:t> will have used their inhaler 10 times before calling ambulance, but if not, encourage to do this first</a:t>
            </a:r>
          </a:p>
          <a:p>
            <a:r>
              <a:rPr lang="en-US" dirty="0"/>
              <a:t>Try to coach patients breathing and set up a </a:t>
            </a:r>
            <a:r>
              <a:rPr lang="en-US" dirty="0" err="1"/>
              <a:t>nebuliser</a:t>
            </a:r>
            <a:r>
              <a:rPr lang="en-US" dirty="0"/>
              <a:t> which will be discussed further on in the </a:t>
            </a:r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Beware that prolonged use of blue inhaler can caused increased side effects </a:t>
            </a:r>
            <a:r>
              <a:rPr lang="en-US" dirty="0" err="1"/>
              <a:t>scuh</a:t>
            </a:r>
            <a:r>
              <a:rPr lang="en-US" dirty="0"/>
              <a:t> as fast HR and shakiness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5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564C-CD6F-4953-B6FA-6C090E38EA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D2BA-8927-4DC6-8B3F-AB7D9476E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1C9F8-9529-4156-9AA7-33851F478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C4099-31E1-4FCC-B610-B67E063C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02B1-A745-43A2-98F0-231E7553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87ED-4E96-4D55-ABF5-78AF1251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95DA-8FAE-4835-AE36-439A338E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ABF8-FC5A-4A83-8838-F508F7560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C298-E3D0-4E64-923B-1879DBA2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4359-B6D4-4E5C-BE31-08139DD5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58FD1-BEC2-4F21-B7DB-E2826573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9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9E2CF-2797-4DA8-84EA-3F03B5754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65519-77BA-4167-821A-214F2A013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D192-04ED-4588-9DF1-FA789032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999D-760E-440F-9B70-E0378585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D9A7F-DD96-41DE-B698-5FEC017C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5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9818-8D17-4F0A-B08F-A6E88AC7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CC50-24FC-4C9E-93A4-772732241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FCC28-8AD0-4B96-9FBF-A1358444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5F02-DDC9-48CD-9913-02895348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018D-018F-4F65-9E1D-F66D7CB5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440-1036-4C29-B027-D5356A02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8DC2F-B597-46B0-B596-27D798D2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AE61-78C9-43C3-B6F0-6E2FDE92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4DCF-69E4-4489-B3C2-563F3B95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51774-D6F2-490F-80E9-7038EBFA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7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3183-F42F-43B1-A84B-F886F3E8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5A59-9707-46AA-8971-26D829CC1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28DDE-D4BE-496F-97CF-4E73845CD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23EF3-A576-4427-A05C-CB4B92A2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43365-FC0A-4555-95AA-B8564179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5F3DB-984E-40F2-B068-8D4D3B58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9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0372-C69B-4D03-94BC-E6EFA1A0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01420-D168-4D38-A971-84647DC0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1D118-F92F-43DF-A0AD-4E62ECEC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9A3C3-D59C-460F-A51E-7D60301F0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702F7-05E1-4889-A171-0048668AB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BB631-787B-43A9-8C02-613EF2AD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3E306-EDFA-488E-8C36-59E1F88E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E4348-2831-4697-A0C1-92BFBCA0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A631-2706-431B-BA03-3D56C1F9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2319B-75B4-4D16-9A31-F535AAAC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2D63C-20C0-43DF-B480-175FABED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AEC15-A3F3-42A2-8686-84D7A258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E4BE4-F15C-4957-A12E-DE7D2D4B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B6B28-2F96-48EA-8BD8-DE421006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D9215-8605-4514-8A07-B64C61CA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9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60CD-9B62-4D3C-BAE9-149E09A5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6A78-F5C6-45E3-BA2F-CE023E28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2FECF-48D1-4D26-B6D1-33BF8B69B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2AC-37F9-4BC8-BD7A-EBFBE310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3B449-4585-453A-AEC5-1656914D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B394B-BDBC-45A3-B513-2E659BAA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2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D986-E56B-4ED6-8D5F-297AB8E7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F3EB2-8235-4027-8A72-DD03E834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AD20-29D1-4BF5-8073-46FCA5EB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F9B9-F06D-4E78-820D-AAA25261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CDFA0-7A16-4A44-8485-E2BEE992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F07C2-8388-4382-846C-62069686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A6C02-F8A5-426E-87AE-9E20B3C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585D-9763-4D88-BFDC-B52C0E2C4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F248-B345-465B-B0FD-C6F255977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6C94-AFAE-4CE6-B885-DD4931C5A07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25B5-33BD-4E4E-9A51-879319DB9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0540-A3BD-453A-8280-002E31F5B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C454-9A5C-4048-AEFA-C5E1E4885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2316163"/>
            <a:ext cx="7150217" cy="1086359"/>
          </a:xfrm>
        </p:spPr>
        <p:txBody>
          <a:bodyPr/>
          <a:lstStyle/>
          <a:p>
            <a:r>
              <a:rPr lang="en-US" b="1" dirty="0"/>
              <a:t>Breathing Difficulties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6E990-1ABB-4FA1-9851-BAB6E1BEB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Respiratory conditions and treatments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5BB3B-FA65-4E50-AC85-0D35DC36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9"/>
          <a:stretch/>
        </p:blipFill>
        <p:spPr>
          <a:xfrm flipH="1">
            <a:off x="850613" y="3602038"/>
            <a:ext cx="3046684" cy="26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847" y="580599"/>
            <a:ext cx="7150217" cy="1171853"/>
          </a:xfrm>
        </p:spPr>
        <p:txBody>
          <a:bodyPr>
            <a:normAutofit/>
          </a:bodyPr>
          <a:lstStyle/>
          <a:p>
            <a:r>
              <a:rPr lang="en-US" sz="6600" b="1" dirty="0"/>
              <a:t>COPD</a:t>
            </a:r>
            <a:endParaRPr lang="en-GB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E7D7C-4AD9-4895-865F-2EDFEEF95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686" y="2316163"/>
            <a:ext cx="6782540" cy="38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1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834501"/>
            <a:ext cx="7150217" cy="824714"/>
          </a:xfrm>
        </p:spPr>
        <p:txBody>
          <a:bodyPr>
            <a:normAutofit/>
          </a:bodyPr>
          <a:lstStyle/>
          <a:p>
            <a:r>
              <a:rPr lang="en-US" sz="4800" dirty="0"/>
              <a:t>What is COPD?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CE6AC-57CE-4FFC-B48A-92F9C9456C8F}"/>
              </a:ext>
            </a:extLst>
          </p:cNvPr>
          <p:cNvSpPr txBox="1"/>
          <p:nvPr/>
        </p:nvSpPr>
        <p:spPr>
          <a:xfrm>
            <a:off x="1205142" y="2618913"/>
            <a:ext cx="9781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>
                <a:solidFill>
                  <a:srgbClr val="212B32"/>
                </a:solidFill>
                <a:effectLst/>
                <a:latin typeface="Frutiger W01"/>
              </a:rPr>
              <a:t>Chronic obstructive pulmonary disease (COPD) is the name for a group of lung conditions that cause breathing difficulties.</a:t>
            </a:r>
          </a:p>
          <a:p>
            <a:pPr algn="l"/>
            <a:endParaRPr lang="en-US" sz="2800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/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It includes: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12B32"/>
                </a:solidFill>
                <a:latin typeface="Frutiger W01"/>
              </a:rPr>
              <a:t> E</a:t>
            </a:r>
            <a:r>
              <a:rPr lang="en-US" sz="2800" b="1" i="0" dirty="0">
                <a:solidFill>
                  <a:srgbClr val="212B32"/>
                </a:solidFill>
                <a:effectLst/>
                <a:latin typeface="Frutiger W01"/>
              </a:rPr>
              <a:t>mphysema</a:t>
            </a:r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 – damage to the air sacs in the lungs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 </a:t>
            </a:r>
            <a:r>
              <a:rPr lang="en-US" sz="2800" b="1" i="0" dirty="0">
                <a:solidFill>
                  <a:srgbClr val="212B32"/>
                </a:solidFill>
                <a:effectLst/>
                <a:latin typeface="Frutiger W01"/>
              </a:rPr>
              <a:t>Chronic bronchitis </a:t>
            </a:r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– long-term inflammation of the airways</a:t>
            </a:r>
          </a:p>
        </p:txBody>
      </p:sp>
    </p:spTree>
    <p:extLst>
      <p:ext uri="{BB962C8B-B14F-4D97-AF65-F5344CB8AC3E}">
        <p14:creationId xmlns:p14="http://schemas.microsoft.com/office/powerpoint/2010/main" val="42035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834501"/>
            <a:ext cx="7150217" cy="824714"/>
          </a:xfrm>
        </p:spPr>
        <p:txBody>
          <a:bodyPr>
            <a:normAutofit/>
          </a:bodyPr>
          <a:lstStyle/>
          <a:p>
            <a:r>
              <a:rPr lang="en-US" sz="4800" dirty="0"/>
              <a:t>Exacerbation of COPD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CE6AC-57CE-4FFC-B48A-92F9C9456C8F}"/>
              </a:ext>
            </a:extLst>
          </p:cNvPr>
          <p:cNvSpPr txBox="1"/>
          <p:nvPr/>
        </p:nvSpPr>
        <p:spPr>
          <a:xfrm>
            <a:off x="1205142" y="2618913"/>
            <a:ext cx="9781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Signs and symptoms (worsening of): </a:t>
            </a:r>
          </a:p>
          <a:p>
            <a:pPr algn="l"/>
            <a:endParaRPr lang="en-US" sz="2800" dirty="0">
              <a:solidFill>
                <a:srgbClr val="212B32"/>
              </a:solidFill>
              <a:latin typeface="Frutiger W01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Shortness of breath/breathlessness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B32"/>
                </a:solidFill>
                <a:latin typeface="Frutiger W01"/>
              </a:rPr>
              <a:t>Difficulty in breathing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B32"/>
                </a:solidFill>
                <a:effectLst/>
                <a:latin typeface="Frutiger W01"/>
              </a:rPr>
              <a:t>Chest tightness or pain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B32"/>
                </a:solidFill>
                <a:latin typeface="Frutiger W01"/>
              </a:rPr>
              <a:t>Wheezing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B32"/>
                </a:solidFill>
                <a:latin typeface="Frutiger W01"/>
              </a:rPr>
              <a:t>Changes in cough and mucus production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</p:spTree>
    <p:extLst>
      <p:ext uri="{BB962C8B-B14F-4D97-AF65-F5344CB8AC3E}">
        <p14:creationId xmlns:p14="http://schemas.microsoft.com/office/powerpoint/2010/main" val="322128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132296"/>
            <a:ext cx="7150217" cy="824714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Nebulising</a:t>
            </a:r>
            <a:r>
              <a:rPr lang="en-US" sz="4000" b="1" dirty="0"/>
              <a:t> </a:t>
            </a:r>
            <a:endParaRPr lang="en-GB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92" y="132296"/>
            <a:ext cx="1979680" cy="197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9E3B9-F52F-4F77-8436-3CAC59A18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5" b="1"/>
          <a:stretch/>
        </p:blipFill>
        <p:spPr>
          <a:xfrm>
            <a:off x="3597001" y="887766"/>
            <a:ext cx="4997997" cy="59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2593539"/>
            <a:ext cx="7150217" cy="1670921"/>
          </a:xfrm>
        </p:spPr>
        <p:txBody>
          <a:bodyPr>
            <a:normAutofit/>
          </a:bodyPr>
          <a:lstStyle/>
          <a:p>
            <a:r>
              <a:rPr lang="en-US" sz="4800" dirty="0"/>
              <a:t>What are some respiratory conditions/diseases?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257" y="868013"/>
            <a:ext cx="8641298" cy="916619"/>
          </a:xfrm>
        </p:spPr>
        <p:txBody>
          <a:bodyPr>
            <a:normAutofit/>
          </a:bodyPr>
          <a:lstStyle/>
          <a:p>
            <a:r>
              <a:rPr lang="en-US" sz="4000" dirty="0"/>
              <a:t>Respiratory conditions/diseases: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9D5C3-2FAF-4819-A52F-8E760477EFBF}"/>
              </a:ext>
            </a:extLst>
          </p:cNvPr>
          <p:cNvSpPr txBox="1"/>
          <p:nvPr/>
        </p:nvSpPr>
        <p:spPr>
          <a:xfrm>
            <a:off x="1908699" y="2752078"/>
            <a:ext cx="8771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Pneumonia</a:t>
            </a:r>
            <a:r>
              <a:rPr lang="en-US" sz="2800" dirty="0"/>
              <a:t> – infection in the lungs (alveoli)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Pulmonary embolism (PE) </a:t>
            </a:r>
            <a:r>
              <a:rPr lang="en-US" sz="2800" dirty="0"/>
              <a:t>– blood clot in the lungs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98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0" y="489068"/>
            <a:ext cx="7150217" cy="1005396"/>
          </a:xfrm>
        </p:spPr>
        <p:txBody>
          <a:bodyPr>
            <a:normAutofit/>
          </a:bodyPr>
          <a:lstStyle/>
          <a:p>
            <a:r>
              <a:rPr lang="en-US" sz="4800" b="1" dirty="0"/>
              <a:t>Asthma</a:t>
            </a: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4FE9D-4684-4F1E-8CFC-A476FFEB0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741" y="1872687"/>
            <a:ext cx="5042517" cy="44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823625"/>
            <a:ext cx="7150217" cy="1005396"/>
          </a:xfrm>
        </p:spPr>
        <p:txBody>
          <a:bodyPr>
            <a:normAutofit/>
          </a:bodyPr>
          <a:lstStyle/>
          <a:p>
            <a:r>
              <a:rPr lang="en-US" sz="4800" dirty="0"/>
              <a:t>What is Asthma?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FF5C5-CE82-403F-9324-BDE2384D6B26}"/>
              </a:ext>
            </a:extLst>
          </p:cNvPr>
          <p:cNvSpPr txBox="1"/>
          <p:nvPr/>
        </p:nvSpPr>
        <p:spPr>
          <a:xfrm>
            <a:off x="996517" y="2725956"/>
            <a:ext cx="10198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Asthma is chronic respiratory condition, where the airways become inflamed causing the airway to become narrow and produce excess mucus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2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834501"/>
            <a:ext cx="7150217" cy="824714"/>
          </a:xfrm>
        </p:spPr>
        <p:txBody>
          <a:bodyPr>
            <a:normAutofit/>
          </a:bodyPr>
          <a:lstStyle/>
          <a:p>
            <a:r>
              <a:rPr lang="en-US" sz="4800" dirty="0"/>
              <a:t>Triggers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CE6AC-57CE-4FFC-B48A-92F9C9456C8F}"/>
              </a:ext>
            </a:extLst>
          </p:cNvPr>
          <p:cNvSpPr txBox="1"/>
          <p:nvPr/>
        </p:nvSpPr>
        <p:spPr>
          <a:xfrm>
            <a:off x="1652725" y="1659215"/>
            <a:ext cx="88865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Triggers of an asthma attack can include: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BC9CB-B95C-4609-819E-C9BFB79C6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14" y="2613322"/>
            <a:ext cx="3139736" cy="2354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44594-D3B9-4C61-859D-A90021BB7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92" t="6990" r="24231" b="6989"/>
          <a:stretch/>
        </p:blipFill>
        <p:spPr>
          <a:xfrm>
            <a:off x="4138513" y="3378351"/>
            <a:ext cx="2679538" cy="2433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FEC67-CD80-4079-A445-1B1AB3714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36" y="3067278"/>
            <a:ext cx="3649943" cy="23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461639"/>
            <a:ext cx="7150217" cy="1367382"/>
          </a:xfrm>
        </p:spPr>
        <p:txBody>
          <a:bodyPr>
            <a:normAutofit/>
          </a:bodyPr>
          <a:lstStyle/>
          <a:p>
            <a:r>
              <a:rPr lang="en-US" sz="4000" dirty="0"/>
              <a:t>How is Asthma normally managed?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FF5C5-CE82-403F-9324-BDE2384D6B26}"/>
              </a:ext>
            </a:extLst>
          </p:cNvPr>
          <p:cNvSpPr txBox="1"/>
          <p:nvPr/>
        </p:nvSpPr>
        <p:spPr>
          <a:xfrm>
            <a:off x="996517" y="2756979"/>
            <a:ext cx="101989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People who suffer with asthma normally carry their own inhalers to help </a:t>
            </a:r>
            <a:r>
              <a:rPr lang="en-US" sz="2800" dirty="0" err="1"/>
              <a:t>minimise</a:t>
            </a:r>
            <a:r>
              <a:rPr lang="en-US" sz="2800" dirty="0"/>
              <a:t> symptoms. </a:t>
            </a:r>
          </a:p>
          <a:p>
            <a:endParaRPr lang="en-US" sz="2800" dirty="0"/>
          </a:p>
          <a:p>
            <a:r>
              <a:rPr lang="en-US" sz="2800" dirty="0"/>
              <a:t>The most common inhalers are: </a:t>
            </a:r>
          </a:p>
          <a:p>
            <a:endParaRPr lang="en-US" sz="2800" dirty="0"/>
          </a:p>
          <a:p>
            <a:r>
              <a:rPr lang="en-US" sz="2800" dirty="0"/>
              <a:t>Brown inhaler – the ‘preventer’ which is an anti-inflammatory</a:t>
            </a:r>
          </a:p>
          <a:p>
            <a:r>
              <a:rPr lang="en-US" sz="2800" dirty="0"/>
              <a:t>Blue inhaler – the ‘reliever’ which is a bronchodilator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322C0-AE63-44CC-B809-F67C9069C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47" r="14733"/>
          <a:stretch/>
        </p:blipFill>
        <p:spPr>
          <a:xfrm rot="20940240">
            <a:off x="653936" y="539169"/>
            <a:ext cx="2306176" cy="18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834501"/>
            <a:ext cx="7150217" cy="824714"/>
          </a:xfrm>
        </p:spPr>
        <p:txBody>
          <a:bodyPr>
            <a:normAutofit/>
          </a:bodyPr>
          <a:lstStyle/>
          <a:p>
            <a:r>
              <a:rPr lang="en-US" sz="4800" dirty="0"/>
              <a:t>Asthma Attack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CE6AC-57CE-4FFC-B48A-92F9C9456C8F}"/>
              </a:ext>
            </a:extLst>
          </p:cNvPr>
          <p:cNvSpPr txBox="1"/>
          <p:nvPr/>
        </p:nvSpPr>
        <p:spPr>
          <a:xfrm>
            <a:off x="1652725" y="2414727"/>
            <a:ext cx="8886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Signs and symptoms (worsening of and not relieved by own inhaler):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Wheezing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Shortness of breath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Difficulty in breathing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Worsening cough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Tight chest/chest pain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456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240-967A-419F-B293-B8A7AFD2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891" y="834501"/>
            <a:ext cx="7150217" cy="824714"/>
          </a:xfrm>
        </p:spPr>
        <p:txBody>
          <a:bodyPr>
            <a:normAutofit/>
          </a:bodyPr>
          <a:lstStyle/>
          <a:p>
            <a:r>
              <a:rPr lang="en-US" sz="4800" dirty="0"/>
              <a:t>What to do…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EB18-C882-456B-8F81-59A066B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5" y="336483"/>
            <a:ext cx="1979680" cy="197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CE6AC-57CE-4FFC-B48A-92F9C9456C8F}"/>
              </a:ext>
            </a:extLst>
          </p:cNvPr>
          <p:cNvSpPr txBox="1"/>
          <p:nvPr/>
        </p:nvSpPr>
        <p:spPr>
          <a:xfrm>
            <a:off x="1652725" y="2414727"/>
            <a:ext cx="8886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patient can use their blue inhaler up to 10 times (10 puffs) waiting 30 to 60 seconds in between each puff. </a:t>
            </a:r>
          </a:p>
          <a:p>
            <a:endParaRPr lang="en-US" sz="2800" dirty="0"/>
          </a:p>
          <a:p>
            <a:r>
              <a:rPr lang="en-US" sz="2800" dirty="0"/>
              <a:t>If this hasn’t worked consider coaching breathing and prepare a </a:t>
            </a:r>
            <a:r>
              <a:rPr lang="en-US" sz="2800" dirty="0" err="1"/>
              <a:t>nebuliser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1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Widescreen</PresentationFormat>
  <Paragraphs>71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Frutiger W01</vt:lpstr>
      <vt:lpstr>Arial</vt:lpstr>
      <vt:lpstr>Calibri</vt:lpstr>
      <vt:lpstr>Calibri Light</vt:lpstr>
      <vt:lpstr>Office Theme</vt:lpstr>
      <vt:lpstr>Breathing Difficulties</vt:lpstr>
      <vt:lpstr>What are some respiratory conditions/diseases?</vt:lpstr>
      <vt:lpstr>Respiratory conditions/diseases:</vt:lpstr>
      <vt:lpstr>Asthma</vt:lpstr>
      <vt:lpstr>What is Asthma?</vt:lpstr>
      <vt:lpstr>Triggers</vt:lpstr>
      <vt:lpstr>How is Asthma normally managed?</vt:lpstr>
      <vt:lpstr>Asthma Attack</vt:lpstr>
      <vt:lpstr>What to do…</vt:lpstr>
      <vt:lpstr>COPD</vt:lpstr>
      <vt:lpstr>What is COPD?</vt:lpstr>
      <vt:lpstr>Exacerbation of COPD</vt:lpstr>
      <vt:lpstr>Nebulising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Breathing Difficulties</dc:title>
  <dc:creator>Leicester CFR</dc:creator>
  <cp:lastModifiedBy>Leicester CFR</cp:lastModifiedBy>
  <cp:revision>23</cp:revision>
  <dcterms:created xsi:type="dcterms:W3CDTF">2025-10-02T15:16:16Z</dcterms:created>
  <dcterms:modified xsi:type="dcterms:W3CDTF">2025-10-06T17:11:41Z</dcterms:modified>
</cp:coreProperties>
</file>